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95" r:id="rId3"/>
    <p:sldId id="262" r:id="rId4"/>
    <p:sldId id="261" r:id="rId5"/>
    <p:sldId id="260" r:id="rId6"/>
    <p:sldId id="297" r:id="rId7"/>
    <p:sldId id="263" r:id="rId8"/>
    <p:sldId id="298" r:id="rId9"/>
    <p:sldId id="281" r:id="rId10"/>
    <p:sldId id="299" r:id="rId11"/>
    <p:sldId id="300" r:id="rId12"/>
    <p:sldId id="264" r:id="rId13"/>
    <p:sldId id="265" r:id="rId14"/>
    <p:sldId id="296" r:id="rId15"/>
    <p:sldId id="285" r:id="rId16"/>
    <p:sldId id="29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9" d="100"/>
          <a:sy n="59" d="100"/>
        </p:scale>
        <p:origin x="-1674" y="-2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9/17/2021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9/17/2021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9/17/2021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9/17/2021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9/17/2021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forms.gle/U4Da9ykpniL3tpCdA"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78826" y="1"/>
            <a:ext cx="9222826" cy="6858000"/>
          </a:xfrm>
        </p:spPr>
      </p:pic>
      <p:sp>
        <p:nvSpPr>
          <p:cNvPr id="11" name="TextBox 10"/>
          <p:cNvSpPr txBox="1"/>
          <p:nvPr/>
        </p:nvSpPr>
        <p:spPr>
          <a:xfrm>
            <a:off x="685800" y="1143000"/>
            <a:ext cx="8077200" cy="1938992"/>
          </a:xfrm>
          <a:prstGeom prst="rect">
            <a:avLst/>
          </a:prstGeom>
          <a:solidFill>
            <a:schemeClr val="accent1">
              <a:lumMod val="75000"/>
            </a:schemeClr>
          </a:solidFill>
        </p:spPr>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Advertising  Online lecture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solidFill>
            <a:schemeClr val="accent2"/>
          </a:solid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D</a:t>
            </a:r>
            <a:r>
              <a:rPr lang="en-US" sz="3200" dirty="0" smtClean="0">
                <a:solidFill>
                  <a:schemeClr val="bg1"/>
                </a:solidFill>
                <a:latin typeface="Algerian" pitchFamily="82" charset="0"/>
              </a:rPr>
              <a:t>r</a:t>
            </a:r>
            <a:r>
              <a:rPr lang="en-US" sz="3200" dirty="0" smtClean="0">
                <a:solidFill>
                  <a:schemeClr val="bg1"/>
                </a:solidFill>
                <a:latin typeface="Algerian" pitchFamily="82" charset="0"/>
              </a:rPr>
              <a:t>.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
        <p:nvSpPr>
          <p:cNvPr id="17409" name="Rectangle 1"/>
          <p:cNvSpPr>
            <a:spLocks noChangeArrowheads="1"/>
          </p:cNvSpPr>
          <p:nvPr/>
        </p:nvSpPr>
        <p:spPr bwMode="auto">
          <a:xfrm>
            <a:off x="0" y="3733800"/>
            <a:ext cx="9083577" cy="523220"/>
          </a:xfrm>
          <a:prstGeom prst="rect">
            <a:avLst/>
          </a:prstGeom>
          <a:ln>
            <a:headEnd/>
            <a:tailEnd/>
          </a:ln>
        </p:spPr>
        <p:style>
          <a:lnRef idx="3">
            <a:schemeClr val="lt1"/>
          </a:lnRef>
          <a:fillRef idx="1">
            <a:schemeClr val="accent3"/>
          </a:fillRef>
          <a:effectRef idx="1">
            <a:schemeClr val="accent3"/>
          </a:effectRef>
          <a:fontRef idx="minor">
            <a:schemeClr val="lt1"/>
          </a:fontRef>
        </p:style>
        <p:txBody>
          <a:bodyPr vert="horz" wrap="none" lIns="91440" tIns="45720" rIns="91440" bIns="45720" numCol="1" anchor="ctr" anchorCtr="0" compatLnSpc="1">
            <a:prstTxWarp prst="textNoShape">
              <a:avLst/>
            </a:prstTxWarp>
            <a:spAutoFit/>
          </a:bodyPr>
          <a:lstStyle/>
          <a:p>
            <a:r>
              <a:rPr lang="en-US" sz="2800" b="1" dirty="0" smtClean="0"/>
              <a:t>Chapter 4- Brand building and Special Purpose of Adverting </a:t>
            </a:r>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64168"/>
            <a:ext cx="9144000" cy="6922168"/>
          </a:xfrm>
        </p:spPr>
      </p:pic>
      <p:sp>
        <p:nvSpPr>
          <p:cNvPr id="3" name="TextBox 2"/>
          <p:cNvSpPr txBox="1"/>
          <p:nvPr/>
        </p:nvSpPr>
        <p:spPr>
          <a:xfrm>
            <a:off x="609600" y="685800"/>
            <a:ext cx="8229600" cy="5693866"/>
          </a:xfrm>
          <a:prstGeom prst="rect">
            <a:avLst/>
          </a:prstGeom>
          <a:solidFill>
            <a:schemeClr val="accent2"/>
          </a:solidFill>
        </p:spPr>
        <p:txBody>
          <a:bodyPr wrap="square" rtlCol="0">
            <a:spAutoFit/>
          </a:bodyPr>
          <a:lstStyle/>
          <a:p>
            <a:r>
              <a:rPr lang="en-US" sz="2800" dirty="0" smtClean="0">
                <a:solidFill>
                  <a:schemeClr val="bg1"/>
                </a:solidFill>
              </a:rPr>
              <a:t>3. Medium:</a:t>
            </a:r>
          </a:p>
          <a:p>
            <a:r>
              <a:rPr lang="en-US" sz="2800" b="1" dirty="0" smtClean="0"/>
              <a:t>The medium of communication refers to the media advertising. The media are the channels of communication through which ad messages are transmitted by the advert to the audience.</a:t>
            </a:r>
            <a:endParaRPr lang="en-US" sz="2800" dirty="0" smtClean="0"/>
          </a:p>
          <a:p>
            <a:endParaRPr lang="en-US" sz="2800" dirty="0" smtClean="0"/>
          </a:p>
          <a:p>
            <a:r>
              <a:rPr lang="en-US" sz="2800" dirty="0" smtClean="0"/>
              <a:t>The most frequently used media are newspapers, TV, internet magazines, radio and Outdoor media. Each medium has its own distinct features and this is the reason that accounts for their survival and success in the competitive media world.</a:t>
            </a:r>
          </a:p>
          <a:p>
            <a:r>
              <a:rPr lang="en-US" sz="2800" dirty="0" smtClean="0"/>
              <a:t/>
            </a:r>
            <a:br>
              <a:rPr lang="en-US" sz="2800" dirty="0" smtClean="0"/>
            </a:br>
            <a:endParaRPr lang="en-US" sz="28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6" cy="6858000"/>
          </a:xfrm>
        </p:spPr>
      </p:pic>
      <p:sp>
        <p:nvSpPr>
          <p:cNvPr id="4" name="TextBox 3"/>
          <p:cNvSpPr txBox="1"/>
          <p:nvPr/>
        </p:nvSpPr>
        <p:spPr>
          <a:xfrm>
            <a:off x="838200" y="1066800"/>
            <a:ext cx="7924800" cy="2677656"/>
          </a:xfrm>
          <a:prstGeom prst="rect">
            <a:avLst/>
          </a:prstGeom>
          <a:solidFill>
            <a:schemeClr val="accent2"/>
          </a:solidFill>
        </p:spPr>
        <p:txBody>
          <a:bodyPr wrap="square" rtlCol="0">
            <a:spAutoFit/>
          </a:bodyPr>
          <a:lstStyle/>
          <a:p>
            <a:pPr lvl="0"/>
            <a:r>
              <a:rPr lang="en-US" sz="2800" b="1" dirty="0" smtClean="0">
                <a:solidFill>
                  <a:schemeClr val="bg1"/>
                </a:solidFill>
              </a:rPr>
              <a:t>4.To whom:-</a:t>
            </a:r>
            <a:r>
              <a:rPr lang="en-US" sz="2800" dirty="0" smtClean="0">
                <a:solidFill>
                  <a:schemeClr val="bg1"/>
                </a:solidFill>
              </a:rPr>
              <a:t> It is destination of ad message or receiver or recipient of ad message </a:t>
            </a:r>
          </a:p>
          <a:p>
            <a:r>
              <a:rPr lang="en-US" sz="2800" dirty="0" smtClean="0">
                <a:solidFill>
                  <a:schemeClr val="bg1"/>
                </a:solidFill>
              </a:rPr>
              <a:t>( Viewers, listeners, Readers,---Audience into prospects and prospects into regular customers  )</a:t>
            </a:r>
          </a:p>
          <a:p>
            <a:pPr marL="514350" indent="-514350"/>
            <a:endParaRPr lang="en-US" sz="2800" b="1" dirty="0" smtClean="0">
              <a:solidFill>
                <a:schemeClr val="bg1"/>
              </a:solidFill>
            </a:endParaRPr>
          </a:p>
          <a:p>
            <a:pPr marL="514350" indent="-514350"/>
            <a:endParaRPr lang="en-US" sz="2800" b="1"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6" cy="6858000"/>
          </a:xfrm>
        </p:spPr>
      </p:pic>
      <p:sp>
        <p:nvSpPr>
          <p:cNvPr id="4" name="TextBox 3"/>
          <p:cNvSpPr txBox="1"/>
          <p:nvPr/>
        </p:nvSpPr>
        <p:spPr>
          <a:xfrm>
            <a:off x="838200" y="1066800"/>
            <a:ext cx="7924800" cy="4524315"/>
          </a:xfrm>
          <a:prstGeom prst="rect">
            <a:avLst/>
          </a:prstGeom>
          <a:solidFill>
            <a:schemeClr val="accent2"/>
          </a:solidFill>
        </p:spPr>
        <p:txBody>
          <a:bodyPr wrap="square" rtlCol="0">
            <a:spAutoFit/>
          </a:bodyPr>
          <a:lstStyle/>
          <a:p>
            <a:r>
              <a:rPr lang="en-US" sz="2000" b="1" dirty="0" smtClean="0">
                <a:solidFill>
                  <a:schemeClr val="bg1"/>
                </a:solidFill>
              </a:rPr>
              <a:t>The Receiver (Decoder): </a:t>
            </a:r>
            <a:r>
              <a:rPr lang="en-US" sz="2000" b="1" dirty="0" smtClean="0"/>
              <a:t>The recipients or audience of advertising messages include readers, listeners and / or viewers. The recipients may decode the ad message to understand it.</a:t>
            </a:r>
            <a:endParaRPr lang="en-US" sz="2000" dirty="0" smtClean="0"/>
          </a:p>
          <a:p>
            <a:r>
              <a:rPr lang="en-US" sz="2000" b="1" dirty="0" smtClean="0"/>
              <a:t>Advertising message is directed to either mass audience or to class audience. It is the desire of every advertiser to reach his message to maximum number of target audience. Every advertiser intends to convert audience into prospects and prospects into buyers.</a:t>
            </a:r>
            <a:endParaRPr lang="en-US" sz="2000" dirty="0" smtClean="0"/>
          </a:p>
          <a:p>
            <a:r>
              <a:rPr lang="en-US" sz="2000" dirty="0" smtClean="0"/>
              <a:t>The audience also includes dealers with whom the advertiser communicates to stock and promote the sale of his product. At times, the advertisements are directed to professionals like doctors, architects, professors, etc., so that they prescribe or recommend the products promoted by the advertiser. The advertiser may also communicate with the general public an other stakeholders.</a:t>
            </a:r>
          </a:p>
          <a:p>
            <a:endParaRPr lang="en-US" sz="2800" b="1"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838200" y="990600"/>
            <a:ext cx="7696200" cy="1077218"/>
          </a:xfrm>
          <a:prstGeom prst="rect">
            <a:avLst/>
          </a:prstGeom>
          <a:solidFill>
            <a:schemeClr val="accent2"/>
          </a:solidFill>
        </p:spPr>
        <p:txBody>
          <a:bodyPr wrap="square" rtlCol="0">
            <a:spAutoFit/>
          </a:bodyPr>
          <a:lstStyle/>
          <a:p>
            <a:pPr lvl="0"/>
            <a:r>
              <a:rPr lang="en-US" sz="3200" u="sng" dirty="0" smtClean="0">
                <a:solidFill>
                  <a:srgbClr val="FFFF00"/>
                </a:solidFill>
                <a:cs typeface="Aharoni" pitchFamily="2" charset="-79"/>
              </a:rPr>
              <a:t>5</a:t>
            </a:r>
            <a:r>
              <a:rPr lang="en-US" sz="3200" u="sng" dirty="0" smtClean="0">
                <a:solidFill>
                  <a:srgbClr val="FFFF00"/>
                </a:solidFill>
                <a:latin typeface="Aharoni" pitchFamily="2" charset="-79"/>
                <a:cs typeface="Aharoni" pitchFamily="2" charset="-79"/>
              </a:rPr>
              <a:t>. </a:t>
            </a:r>
            <a:r>
              <a:rPr lang="en-US" sz="3200" b="1" dirty="0" smtClean="0">
                <a:solidFill>
                  <a:schemeClr val="bg1"/>
                </a:solidFill>
              </a:rPr>
              <a:t>With what effect:-</a:t>
            </a:r>
            <a:r>
              <a:rPr lang="en-US" sz="3200" dirty="0" smtClean="0">
                <a:solidFill>
                  <a:schemeClr val="bg1"/>
                </a:solidFill>
              </a:rPr>
              <a:t>  response or feedback of the customers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5"/>
          </a:xfrm>
        </p:spPr>
      </p:pic>
      <p:pic>
        <p:nvPicPr>
          <p:cNvPr id="1030" name="Picture 6"/>
          <p:cNvPicPr>
            <a:picLocks noChangeAspect="1" noChangeArrowheads="1"/>
          </p:cNvPicPr>
          <p:nvPr/>
        </p:nvPicPr>
        <p:blipFill>
          <a:blip r:embed="rId3"/>
          <a:srcRect/>
          <a:stretch>
            <a:fillRect/>
          </a:stretch>
        </p:blipFill>
        <p:spPr bwMode="auto">
          <a:xfrm>
            <a:off x="209485" y="59895"/>
            <a:ext cx="8477315" cy="66632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617538" y="0"/>
            <a:ext cx="9761538" cy="7319963"/>
          </a:xfrm>
        </p:spPr>
      </p:pic>
      <p:sp>
        <p:nvSpPr>
          <p:cNvPr id="4" name="TextBox 3"/>
          <p:cNvSpPr txBox="1"/>
          <p:nvPr/>
        </p:nvSpPr>
        <p:spPr>
          <a:xfrm>
            <a:off x="1524000" y="1752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4524315"/>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r>
              <a:rPr lang="en-US" sz="3600" smtClean="0">
                <a:hlinkClick r:id="rId3"/>
              </a:rPr>
              <a:t>https://forms.gle/U4Da9ykpniL3tpCdA</a:t>
            </a:r>
            <a:endParaRPr lang="en-US" sz="3600" smtClean="0"/>
          </a:p>
          <a:p>
            <a:endParaRPr lang="en-US" sz="3600" smtClean="0"/>
          </a:p>
          <a:p>
            <a:pPr algn="ctr"/>
            <a:endParaRPr lang="en-US" sz="3600" dirty="0" smtClean="0">
              <a:solidFill>
                <a:schemeClr val="bg1"/>
              </a:solidFill>
            </a:endParaRPr>
          </a:p>
          <a:p>
            <a:pPr algn="ct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4"/>
          </a:xfrm>
        </p:spPr>
      </p:pic>
      <p:sp>
        <p:nvSpPr>
          <p:cNvPr id="3" name="TextBox 2"/>
          <p:cNvSpPr txBox="1"/>
          <p:nvPr/>
        </p:nvSpPr>
        <p:spPr>
          <a:xfrm>
            <a:off x="228600" y="533400"/>
            <a:ext cx="838200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dirty="0" smtClean="0">
                <a:latin typeface="Aharoni" pitchFamily="2" charset="-79"/>
                <a:cs typeface="Aharoni" pitchFamily="2" charset="-79"/>
              </a:rPr>
              <a:t> Write Meaning, Definition and Features of Advertising </a:t>
            </a:r>
          </a:p>
          <a:p>
            <a:pPr algn="ctr"/>
            <a:endParaRPr lang="en-US" sz="2400" b="1" dirty="0">
              <a:latin typeface="Aharoni" pitchFamily="2" charset="-79"/>
              <a:cs typeface="Aharoni" pitchFamily="2" charset="-79"/>
            </a:endParaRPr>
          </a:p>
        </p:txBody>
      </p:sp>
      <p:sp>
        <p:nvSpPr>
          <p:cNvPr id="4" name="TextBox 3"/>
          <p:cNvSpPr txBox="1"/>
          <p:nvPr/>
        </p:nvSpPr>
        <p:spPr>
          <a:xfrm>
            <a:off x="228600" y="1447800"/>
            <a:ext cx="8458200" cy="4893647"/>
          </a:xfrm>
          <a:prstGeom prst="rect">
            <a:avLst/>
          </a:prstGeom>
          <a:solidFill>
            <a:schemeClr val="accent2"/>
          </a:solidFill>
        </p:spPr>
        <p:txBody>
          <a:bodyPr wrap="square" rtlCol="0">
            <a:spAutoFit/>
          </a:bodyPr>
          <a:lstStyle/>
          <a:p>
            <a:pPr algn="ctr"/>
            <a:endParaRPr lang="en-US" sz="2400" dirty="0" smtClean="0">
              <a:solidFill>
                <a:schemeClr val="bg1"/>
              </a:solidFill>
              <a:latin typeface="Aharoni" pitchFamily="2" charset="-79"/>
              <a:cs typeface="Aharoni" pitchFamily="2" charset="-79"/>
            </a:endParaRPr>
          </a:p>
          <a:p>
            <a:r>
              <a:rPr lang="en-US" sz="2400" dirty="0" smtClean="0">
                <a:solidFill>
                  <a:srgbClr val="FF0000"/>
                </a:solidFill>
                <a:latin typeface="Aharoni" pitchFamily="2" charset="-79"/>
                <a:cs typeface="Aharoni" pitchFamily="2" charset="-79"/>
              </a:rPr>
              <a:t>Meaning:- </a:t>
            </a:r>
            <a:r>
              <a:rPr lang="en-US" sz="2400" dirty="0" smtClean="0">
                <a:solidFill>
                  <a:schemeClr val="bg1"/>
                </a:solidFill>
              </a:rPr>
              <a:t>The word advertising comes from </a:t>
            </a:r>
            <a:r>
              <a:rPr lang="en-US" sz="2400" b="1" dirty="0" smtClean="0">
                <a:solidFill>
                  <a:srgbClr val="FFFF00"/>
                </a:solidFill>
              </a:rPr>
              <a:t>Latin word</a:t>
            </a:r>
            <a:r>
              <a:rPr lang="en-US" sz="2400" dirty="0" smtClean="0">
                <a:solidFill>
                  <a:srgbClr val="FFFF00"/>
                </a:solidFill>
              </a:rPr>
              <a:t> </a:t>
            </a:r>
            <a:r>
              <a:rPr lang="en-US" sz="2400" b="1" dirty="0" smtClean="0">
                <a:solidFill>
                  <a:srgbClr val="FFFF00"/>
                </a:solidFill>
              </a:rPr>
              <a:t>“</a:t>
            </a:r>
            <a:r>
              <a:rPr lang="en-US" sz="2400" b="1" dirty="0" err="1" smtClean="0">
                <a:solidFill>
                  <a:srgbClr val="FFFF00"/>
                </a:solidFill>
              </a:rPr>
              <a:t>Advertere</a:t>
            </a:r>
            <a:r>
              <a:rPr lang="en-US" sz="2400" b="1" dirty="0" smtClean="0">
                <a:solidFill>
                  <a:srgbClr val="FFFF00"/>
                </a:solidFill>
              </a:rPr>
              <a:t>”</a:t>
            </a:r>
            <a:r>
              <a:rPr lang="en-US" sz="2400" dirty="0" smtClean="0">
                <a:solidFill>
                  <a:srgbClr val="FFFF00"/>
                </a:solidFill>
              </a:rPr>
              <a:t> </a:t>
            </a:r>
            <a:r>
              <a:rPr lang="en-US" sz="2400" dirty="0" smtClean="0">
                <a:solidFill>
                  <a:schemeClr val="bg1"/>
                </a:solidFill>
              </a:rPr>
              <a:t>which means </a:t>
            </a:r>
            <a:r>
              <a:rPr lang="en-US" sz="2400" b="1" dirty="0" smtClean="0">
                <a:solidFill>
                  <a:srgbClr val="FFFF00"/>
                </a:solidFill>
              </a:rPr>
              <a:t>to turn the mind towards </a:t>
            </a:r>
            <a:r>
              <a:rPr lang="en-US" sz="2400" dirty="0" smtClean="0">
                <a:solidFill>
                  <a:schemeClr val="bg1"/>
                </a:solidFill>
              </a:rPr>
              <a:t>. </a:t>
            </a:r>
          </a:p>
          <a:p>
            <a:r>
              <a:rPr lang="en-US" sz="2400" dirty="0" smtClean="0">
                <a:solidFill>
                  <a:schemeClr val="bg1"/>
                </a:solidFill>
              </a:rPr>
              <a:t>The primary goal of advertising is to attract attention of audience and induce them to purchase advertising products and services.</a:t>
            </a:r>
          </a:p>
          <a:p>
            <a:pPr algn="ctr"/>
            <a:endParaRPr lang="en-US" sz="2400" dirty="0">
              <a:solidFill>
                <a:schemeClr val="bg1"/>
              </a:solidFill>
              <a:latin typeface="Aharoni" pitchFamily="2" charset="-79"/>
              <a:cs typeface="Aharoni" pitchFamily="2" charset="-79"/>
            </a:endParaRPr>
          </a:p>
          <a:p>
            <a:pPr algn="ctr"/>
            <a:endParaRPr lang="en-US" sz="2400" dirty="0" smtClean="0">
              <a:solidFill>
                <a:schemeClr val="bg1"/>
              </a:solidFill>
              <a:latin typeface="Aharoni" pitchFamily="2" charset="-79"/>
              <a:cs typeface="Aharoni" pitchFamily="2" charset="-79"/>
            </a:endParaRPr>
          </a:p>
          <a:p>
            <a:r>
              <a:rPr lang="en-US" sz="2400" dirty="0" smtClean="0">
                <a:solidFill>
                  <a:srgbClr val="FF0000"/>
                </a:solidFill>
                <a:latin typeface="Aharoni" pitchFamily="2" charset="-79"/>
                <a:cs typeface="Aharoni" pitchFamily="2" charset="-79"/>
              </a:rPr>
              <a:t>Definition:- </a:t>
            </a:r>
            <a:r>
              <a:rPr lang="en-US" sz="2400" dirty="0" smtClean="0"/>
              <a:t>       </a:t>
            </a:r>
            <a:r>
              <a:rPr lang="en-US" sz="2400" b="1" dirty="0" smtClean="0">
                <a:solidFill>
                  <a:srgbClr val="FFFF00"/>
                </a:solidFill>
              </a:rPr>
              <a:t>Definition AMA defines</a:t>
            </a:r>
            <a:r>
              <a:rPr lang="en-US" sz="2400" dirty="0" smtClean="0">
                <a:solidFill>
                  <a:srgbClr val="FFFF00"/>
                </a:solidFill>
              </a:rPr>
              <a:t> </a:t>
            </a:r>
            <a:r>
              <a:rPr lang="en-US" sz="2400" dirty="0" smtClean="0"/>
              <a:t>(American Marketing </a:t>
            </a:r>
          </a:p>
          <a:p>
            <a:r>
              <a:rPr lang="en-US" sz="2400" dirty="0" smtClean="0"/>
              <a:t>                                                                             Association)</a:t>
            </a:r>
          </a:p>
          <a:p>
            <a:r>
              <a:rPr lang="en-US" sz="2400" dirty="0" smtClean="0"/>
              <a:t>                              “Any </a:t>
            </a:r>
            <a:r>
              <a:rPr lang="en-US" sz="2400" b="1" u="sng" dirty="0" smtClean="0">
                <a:solidFill>
                  <a:srgbClr val="FFFF00"/>
                </a:solidFill>
              </a:rPr>
              <a:t>paid form</a:t>
            </a:r>
            <a:r>
              <a:rPr lang="en-US" sz="2400" u="sng" dirty="0" smtClean="0">
                <a:solidFill>
                  <a:srgbClr val="FFFF00"/>
                </a:solidFill>
              </a:rPr>
              <a:t> </a:t>
            </a:r>
            <a:r>
              <a:rPr lang="en-US" sz="2400" dirty="0" smtClean="0"/>
              <a:t>of </a:t>
            </a:r>
            <a:r>
              <a:rPr lang="en-US" sz="2400" b="1" u="sng" dirty="0" smtClean="0">
                <a:solidFill>
                  <a:srgbClr val="FFFF00"/>
                </a:solidFill>
              </a:rPr>
              <a:t>Non personal presentation</a:t>
            </a:r>
            <a:r>
              <a:rPr lang="en-US" sz="2400" dirty="0" smtClean="0">
                <a:solidFill>
                  <a:srgbClr val="FFFF00"/>
                </a:solidFill>
              </a:rPr>
              <a:t>,       </a:t>
            </a:r>
          </a:p>
          <a:p>
            <a:r>
              <a:rPr lang="en-US" sz="2400" dirty="0" smtClean="0"/>
              <a:t>                                Promotion of </a:t>
            </a:r>
            <a:r>
              <a:rPr lang="en-US" sz="2400" b="1" u="sng" dirty="0" smtClean="0">
                <a:solidFill>
                  <a:srgbClr val="FFFF00"/>
                </a:solidFill>
              </a:rPr>
              <a:t>ideas, goods and service</a:t>
            </a:r>
            <a:r>
              <a:rPr lang="en-US" sz="2400" u="sng" dirty="0" smtClean="0">
                <a:solidFill>
                  <a:srgbClr val="FFFF00"/>
                </a:solidFill>
              </a:rPr>
              <a:t> </a:t>
            </a:r>
            <a:r>
              <a:rPr lang="en-US" sz="2400" dirty="0" smtClean="0"/>
              <a:t>by an </a:t>
            </a:r>
          </a:p>
          <a:p>
            <a:r>
              <a:rPr lang="en-US" sz="2400" b="1" dirty="0" smtClean="0"/>
              <a:t>                                </a:t>
            </a:r>
            <a:r>
              <a:rPr lang="en-US" sz="2400" b="1" u="sng" dirty="0" smtClean="0">
                <a:solidFill>
                  <a:srgbClr val="FFFF00"/>
                </a:solidFill>
              </a:rPr>
              <a:t>indentified sponsor.” </a:t>
            </a:r>
            <a:endParaRPr lang="en-US" sz="2400" u="sng" dirty="0" smtClean="0">
              <a:solidFill>
                <a:srgbClr val="FFFF00"/>
              </a:solidFill>
            </a:endParaRPr>
          </a:p>
          <a:p>
            <a:pPr algn="ctr"/>
            <a:endParaRPr lang="en-US" sz="24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4"/>
          </a:xfrm>
        </p:spPr>
      </p:pic>
      <p:sp>
        <p:nvSpPr>
          <p:cNvPr id="3" name="TextBox 2"/>
          <p:cNvSpPr txBox="1"/>
          <p:nvPr/>
        </p:nvSpPr>
        <p:spPr>
          <a:xfrm>
            <a:off x="304800" y="228600"/>
            <a:ext cx="845820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latin typeface="Aharoni" pitchFamily="2" charset="-79"/>
                <a:cs typeface="Aharoni" pitchFamily="2" charset="-79"/>
              </a:rPr>
              <a:t>Q.1 Write Advertising as communication process? </a:t>
            </a:r>
          </a:p>
          <a:p>
            <a:pPr algn="ctr"/>
            <a:r>
              <a:rPr lang="en-US" sz="2400" dirty="0" smtClean="0">
                <a:latin typeface="Aharoni" pitchFamily="2" charset="-79"/>
                <a:cs typeface="Aharoni" pitchFamily="2" charset="-79"/>
              </a:rPr>
              <a:t> </a:t>
            </a:r>
          </a:p>
        </p:txBody>
      </p:sp>
      <p:sp>
        <p:nvSpPr>
          <p:cNvPr id="4" name="TextBox 3"/>
          <p:cNvSpPr txBox="1"/>
          <p:nvPr/>
        </p:nvSpPr>
        <p:spPr>
          <a:xfrm>
            <a:off x="228600" y="1981200"/>
            <a:ext cx="8915400" cy="3416320"/>
          </a:xfrm>
          <a:prstGeom prst="rect">
            <a:avLst/>
          </a:prstGeom>
          <a:solidFill>
            <a:schemeClr val="accent2"/>
          </a:solidFill>
        </p:spPr>
        <p:txBody>
          <a:bodyPr wrap="square" rtlCol="0">
            <a:spAutoFit/>
          </a:bodyPr>
          <a:lstStyle/>
          <a:p>
            <a:pPr algn="ctr"/>
            <a:r>
              <a:rPr lang="en-US" sz="2400" dirty="0" smtClean="0">
                <a:solidFill>
                  <a:srgbClr val="FFFF00"/>
                </a:solidFill>
                <a:latin typeface="Aharoni" pitchFamily="2" charset="-79"/>
                <a:cs typeface="Aharoni" pitchFamily="2" charset="-79"/>
              </a:rPr>
              <a:t>Meaning:- </a:t>
            </a:r>
          </a:p>
          <a:p>
            <a:pPr>
              <a:buFont typeface="Wingdings" pitchFamily="2" charset="2"/>
              <a:buChar char="Ø"/>
            </a:pPr>
            <a:r>
              <a:rPr lang="en-US" sz="2400" dirty="0" smtClean="0">
                <a:solidFill>
                  <a:schemeClr val="bg1"/>
                </a:solidFill>
                <a:latin typeface="Aharoni" pitchFamily="2" charset="-79"/>
                <a:cs typeface="Aharoni" pitchFamily="2" charset="-79"/>
              </a:rPr>
              <a:t>Communication comes from Latin word “</a:t>
            </a:r>
            <a:r>
              <a:rPr lang="en-US" sz="2400" dirty="0" err="1" smtClean="0">
                <a:solidFill>
                  <a:schemeClr val="bg1"/>
                </a:solidFill>
                <a:latin typeface="Aharoni" pitchFamily="2" charset="-79"/>
                <a:cs typeface="Aharoni" pitchFamily="2" charset="-79"/>
              </a:rPr>
              <a:t>Communis</a:t>
            </a:r>
            <a:r>
              <a:rPr lang="en-US" sz="2400" dirty="0" smtClean="0">
                <a:solidFill>
                  <a:schemeClr val="bg1"/>
                </a:solidFill>
                <a:latin typeface="Aharoni" pitchFamily="2" charset="-79"/>
                <a:cs typeface="Aharoni" pitchFamily="2" charset="-79"/>
              </a:rPr>
              <a:t>” which means Common. </a:t>
            </a:r>
          </a:p>
          <a:p>
            <a:pPr>
              <a:buFont typeface="Wingdings" pitchFamily="2" charset="2"/>
              <a:buChar char="Ø"/>
            </a:pPr>
            <a:endParaRPr lang="en-US" sz="2400" dirty="0" smtClean="0">
              <a:solidFill>
                <a:schemeClr val="bg1"/>
              </a:solidFill>
              <a:latin typeface="Aharoni" pitchFamily="2" charset="-79"/>
              <a:cs typeface="Aharoni" pitchFamily="2" charset="-79"/>
            </a:endParaRPr>
          </a:p>
          <a:p>
            <a:pPr>
              <a:buFont typeface="Wingdings" pitchFamily="2" charset="2"/>
              <a:buChar char="Ø"/>
            </a:pPr>
            <a:r>
              <a:rPr lang="en-US" sz="2400" dirty="0" smtClean="0">
                <a:solidFill>
                  <a:schemeClr val="bg1"/>
                </a:solidFill>
                <a:latin typeface="Aharoni" pitchFamily="2" charset="-79"/>
                <a:cs typeface="Aharoni" pitchFamily="2" charset="-79"/>
              </a:rPr>
              <a:t>When we communicate we are trying to establish “Commonness” with someone.</a:t>
            </a:r>
          </a:p>
          <a:p>
            <a:pPr>
              <a:buFont typeface="Wingdings" pitchFamily="2" charset="2"/>
              <a:buChar char="Ø"/>
            </a:pPr>
            <a:endParaRPr lang="en-US" sz="2400" dirty="0" smtClean="0">
              <a:solidFill>
                <a:schemeClr val="bg1"/>
              </a:solidFill>
              <a:latin typeface="Aharoni" pitchFamily="2" charset="-79"/>
              <a:cs typeface="Aharoni" pitchFamily="2" charset="-79"/>
            </a:endParaRPr>
          </a:p>
          <a:p>
            <a:pPr>
              <a:buFont typeface="Wingdings" pitchFamily="2" charset="2"/>
              <a:buChar char="Ø"/>
            </a:pPr>
            <a:r>
              <a:rPr lang="en-US" sz="2400" dirty="0" smtClean="0">
                <a:solidFill>
                  <a:schemeClr val="bg1"/>
                </a:solidFill>
                <a:latin typeface="Aharoni" pitchFamily="2" charset="-79"/>
                <a:cs typeface="Aharoni" pitchFamily="2" charset="-79"/>
              </a:rPr>
              <a:t>Communication at least requires four elements such as Sender, the message, the Media and the receiver party.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linds(horizontal)">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5"/>
          </a:xfrm>
        </p:spPr>
      </p:pic>
      <p:pic>
        <p:nvPicPr>
          <p:cNvPr id="1030" name="Picture 6"/>
          <p:cNvPicPr>
            <a:picLocks noChangeAspect="1" noChangeArrowheads="1"/>
          </p:cNvPicPr>
          <p:nvPr/>
        </p:nvPicPr>
        <p:blipFill>
          <a:blip r:embed="rId3"/>
          <a:srcRect/>
          <a:stretch>
            <a:fillRect/>
          </a:stretch>
        </p:blipFill>
        <p:spPr bwMode="auto">
          <a:xfrm>
            <a:off x="209485" y="59895"/>
            <a:ext cx="8477315" cy="66632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04800" y="685800"/>
            <a:ext cx="8534400" cy="1815882"/>
          </a:xfrm>
          <a:prstGeom prst="rect">
            <a:avLst/>
          </a:prstGeom>
          <a:solidFill>
            <a:schemeClr val="accent2"/>
          </a:solidFill>
        </p:spPr>
        <p:txBody>
          <a:bodyPr wrap="square" rtlCol="0">
            <a:spAutoFit/>
          </a:bodyPr>
          <a:lstStyle/>
          <a:p>
            <a:pPr marL="514350" indent="-514350"/>
            <a:endParaRPr lang="en-US" sz="2800" dirty="0" smtClean="0">
              <a:solidFill>
                <a:srgbClr val="FFFF00"/>
              </a:solidFill>
              <a:latin typeface="Aharoni" pitchFamily="2" charset="-79"/>
              <a:cs typeface="Aharoni" pitchFamily="2" charset="-79"/>
            </a:endParaRPr>
          </a:p>
          <a:p>
            <a:pPr lvl="0"/>
            <a:r>
              <a:rPr lang="en-US" sz="2800" dirty="0" smtClean="0">
                <a:solidFill>
                  <a:schemeClr val="bg1"/>
                </a:solidFill>
                <a:latin typeface="Aharoni" pitchFamily="2" charset="-79"/>
                <a:cs typeface="Aharoni" pitchFamily="2" charset="-79"/>
              </a:rPr>
              <a:t> </a:t>
            </a:r>
            <a:r>
              <a:rPr lang="en-US" sz="2800" b="1" dirty="0" smtClean="0">
                <a:solidFill>
                  <a:schemeClr val="bg1"/>
                </a:solidFill>
              </a:rPr>
              <a:t>Who:</a:t>
            </a:r>
            <a:r>
              <a:rPr lang="en-US" sz="2800" dirty="0" smtClean="0">
                <a:solidFill>
                  <a:schemeClr val="bg1"/>
                </a:solidFill>
              </a:rPr>
              <a:t>- It means the sender of advertising message </a:t>
            </a:r>
          </a:p>
          <a:p>
            <a:r>
              <a:rPr lang="en-US" sz="2800" dirty="0" smtClean="0">
                <a:solidFill>
                  <a:schemeClr val="bg1"/>
                </a:solidFill>
              </a:rPr>
              <a:t/>
            </a:r>
            <a:br>
              <a:rPr lang="en-US" sz="2800" dirty="0" smtClean="0">
                <a:solidFill>
                  <a:schemeClr val="bg1"/>
                </a:solidFill>
              </a:rPr>
            </a:br>
            <a:endParaRPr lang="en-US" sz="2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04800" y="685800"/>
            <a:ext cx="8534400" cy="6124754"/>
          </a:xfrm>
          <a:prstGeom prst="rect">
            <a:avLst/>
          </a:prstGeom>
          <a:solidFill>
            <a:schemeClr val="accent2"/>
          </a:solidFill>
        </p:spPr>
        <p:txBody>
          <a:bodyPr wrap="square" rtlCol="0">
            <a:spAutoFit/>
          </a:bodyPr>
          <a:lstStyle/>
          <a:p>
            <a:r>
              <a:rPr lang="en-US" sz="2800" dirty="0" smtClean="0">
                <a:solidFill>
                  <a:schemeClr val="bg1"/>
                </a:solidFill>
              </a:rPr>
              <a:t>1. The Sender (Encoder)</a:t>
            </a:r>
          </a:p>
          <a:p>
            <a:r>
              <a:rPr lang="en-US" sz="2800" dirty="0" smtClean="0"/>
              <a:t>The sender of advertising message is the advertiser who wants to communicate commercial messages to the target audience. The sender encodes the ad messages and transmits them to the target audience through selected media.</a:t>
            </a:r>
          </a:p>
          <a:p>
            <a:r>
              <a:rPr lang="en-US" sz="2800" dirty="0" smtClean="0"/>
              <a:t> To send effective messages, the advertiser has to plan and prepare creative ads. Certain factors to be considered in preparation of ads:</a:t>
            </a:r>
          </a:p>
          <a:p>
            <a:pPr>
              <a:buFont typeface="Wingdings" pitchFamily="2" charset="2"/>
              <a:buChar char="Ø"/>
            </a:pPr>
            <a:r>
              <a:rPr lang="en-US" sz="2800" dirty="0" smtClean="0"/>
              <a:t>Nature of product</a:t>
            </a:r>
          </a:p>
          <a:p>
            <a:pPr>
              <a:buFont typeface="Wingdings" pitchFamily="2" charset="2"/>
              <a:buChar char="Ø"/>
            </a:pPr>
            <a:r>
              <a:rPr lang="en-US" sz="2800" dirty="0" smtClean="0"/>
              <a:t>Ad messages by competitors</a:t>
            </a:r>
          </a:p>
          <a:p>
            <a:pPr>
              <a:buFont typeface="Wingdings" pitchFamily="2" charset="2"/>
              <a:buChar char="Ø"/>
            </a:pPr>
            <a:r>
              <a:rPr lang="en-US" sz="2800" dirty="0" smtClean="0"/>
              <a:t>Nature of customers</a:t>
            </a:r>
          </a:p>
          <a:p>
            <a:pPr>
              <a:buFont typeface="Wingdings" pitchFamily="2" charset="2"/>
              <a:buChar char="Ø"/>
            </a:pPr>
            <a:r>
              <a:rPr lang="en-US" sz="2800" dirty="0" smtClean="0"/>
              <a:t>Objectives of advertising, etc.</a:t>
            </a:r>
            <a:r>
              <a:rPr lang="en-US" sz="2800" dirty="0" smtClean="0">
                <a:solidFill>
                  <a:schemeClr val="bg1"/>
                </a:solidFill>
              </a:rPr>
              <a:t/>
            </a:r>
            <a:br>
              <a:rPr lang="en-US" sz="2800" dirty="0" smtClean="0">
                <a:solidFill>
                  <a:schemeClr val="bg1"/>
                </a:solidFill>
              </a:rPr>
            </a:br>
            <a:endParaRPr lang="en-US" sz="2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7" cy="6858000"/>
          </a:xfrm>
        </p:spPr>
      </p:pic>
      <p:sp>
        <p:nvSpPr>
          <p:cNvPr id="3" name="TextBox 2"/>
          <p:cNvSpPr txBox="1"/>
          <p:nvPr/>
        </p:nvSpPr>
        <p:spPr>
          <a:xfrm>
            <a:off x="838200" y="1295400"/>
            <a:ext cx="7620000" cy="1384995"/>
          </a:xfrm>
          <a:prstGeom prst="rect">
            <a:avLst/>
          </a:prstGeom>
          <a:solidFill>
            <a:schemeClr val="accent2"/>
          </a:solidFill>
        </p:spPr>
        <p:txBody>
          <a:bodyPr wrap="square" rtlCol="0">
            <a:spAutoFit/>
          </a:bodyPr>
          <a:lstStyle/>
          <a:p>
            <a:pPr lvl="0"/>
            <a:r>
              <a:rPr lang="en-US" sz="2800" b="1" u="sng" dirty="0" smtClean="0">
                <a:solidFill>
                  <a:schemeClr val="bg1"/>
                </a:solidFill>
                <a:cs typeface="Aharoni" pitchFamily="2" charset="-79"/>
              </a:rPr>
              <a:t>2. </a:t>
            </a:r>
            <a:r>
              <a:rPr lang="en-US" sz="2800" b="1" dirty="0" smtClean="0">
                <a:solidFill>
                  <a:schemeClr val="bg1"/>
                </a:solidFill>
              </a:rPr>
              <a:t>Says What :-</a:t>
            </a:r>
            <a:r>
              <a:rPr lang="en-US" sz="2800" dirty="0" smtClean="0">
                <a:solidFill>
                  <a:schemeClr val="bg1"/>
                </a:solidFill>
              </a:rPr>
              <a:t> it indicates the advertising messages to convey the audience </a:t>
            </a:r>
          </a:p>
          <a:p>
            <a:endParaRPr lang="en-US" sz="28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7" cy="6858000"/>
          </a:xfrm>
        </p:spPr>
      </p:pic>
      <p:sp>
        <p:nvSpPr>
          <p:cNvPr id="3" name="TextBox 2"/>
          <p:cNvSpPr txBox="1"/>
          <p:nvPr/>
        </p:nvSpPr>
        <p:spPr>
          <a:xfrm>
            <a:off x="838200" y="1295400"/>
            <a:ext cx="7620000" cy="4832092"/>
          </a:xfrm>
          <a:prstGeom prst="rect">
            <a:avLst/>
          </a:prstGeom>
          <a:solidFill>
            <a:schemeClr val="accent2"/>
          </a:solidFill>
        </p:spPr>
        <p:txBody>
          <a:bodyPr wrap="square" rtlCol="0">
            <a:spAutoFit/>
          </a:bodyPr>
          <a:lstStyle/>
          <a:p>
            <a:r>
              <a:rPr lang="en-US" sz="2800" dirty="0" smtClean="0">
                <a:solidFill>
                  <a:schemeClr val="bg1"/>
                </a:solidFill>
              </a:rPr>
              <a:t>2. The Message:</a:t>
            </a:r>
          </a:p>
          <a:p>
            <a:r>
              <a:rPr lang="en-US" sz="2800" dirty="0" smtClean="0"/>
              <a:t>The advertiser with help of ad agency comes up with creative advertising message. Through the advertising message, the advertiser aims to achieve the following objectives :</a:t>
            </a:r>
          </a:p>
          <a:p>
            <a:r>
              <a:rPr lang="en-US" sz="2800" i="1" dirty="0" smtClean="0"/>
              <a:t>To create awareness.</a:t>
            </a:r>
            <a:endParaRPr lang="en-US" sz="2800" dirty="0" smtClean="0"/>
          </a:p>
          <a:p>
            <a:r>
              <a:rPr lang="en-US" sz="2800" i="1" dirty="0" smtClean="0"/>
              <a:t>To build or reinforce attitudes.</a:t>
            </a:r>
            <a:endParaRPr lang="en-US" sz="2800" dirty="0" smtClean="0"/>
          </a:p>
          <a:p>
            <a:r>
              <a:rPr lang="en-US" sz="2800" dirty="0" smtClean="0"/>
              <a:t>To create brand image.</a:t>
            </a:r>
          </a:p>
          <a:p>
            <a:r>
              <a:rPr lang="en-US" sz="2800" dirty="0" smtClean="0"/>
              <a:t>To educate customers.</a:t>
            </a:r>
          </a:p>
          <a:p>
            <a:r>
              <a:rPr lang="en-US" sz="2800" i="1" dirty="0" smtClean="0"/>
              <a:t>To provide information.</a:t>
            </a:r>
            <a:endParaRPr lang="en-US" sz="2800" dirty="0" smtClean="0"/>
          </a:p>
          <a:p>
            <a:r>
              <a:rPr lang="en-US" sz="2800" i="1" dirty="0" smtClean="0"/>
              <a:t>To persuade buyers.</a:t>
            </a: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64168"/>
            <a:ext cx="9144000" cy="6922168"/>
          </a:xfrm>
        </p:spPr>
      </p:pic>
      <p:sp>
        <p:nvSpPr>
          <p:cNvPr id="3" name="TextBox 2"/>
          <p:cNvSpPr txBox="1"/>
          <p:nvPr/>
        </p:nvSpPr>
        <p:spPr>
          <a:xfrm>
            <a:off x="609600" y="685800"/>
            <a:ext cx="8229600" cy="1384995"/>
          </a:xfrm>
          <a:prstGeom prst="rect">
            <a:avLst/>
          </a:prstGeom>
          <a:solidFill>
            <a:schemeClr val="accent2"/>
          </a:solidFill>
        </p:spPr>
        <p:txBody>
          <a:bodyPr wrap="square" rtlCol="0">
            <a:spAutoFit/>
          </a:bodyPr>
          <a:lstStyle/>
          <a:p>
            <a:pPr lvl="0"/>
            <a:r>
              <a:rPr lang="en-US" sz="2800" b="1" dirty="0" smtClean="0">
                <a:cs typeface="Aharoni" pitchFamily="2" charset="-79"/>
              </a:rPr>
              <a:t> </a:t>
            </a:r>
            <a:r>
              <a:rPr lang="en-US" sz="2800" u="sng" dirty="0" smtClean="0">
                <a:solidFill>
                  <a:srgbClr val="FFFF00"/>
                </a:solidFill>
                <a:cs typeface="Aharoni" pitchFamily="2" charset="-79"/>
              </a:rPr>
              <a:t>3</a:t>
            </a:r>
            <a:r>
              <a:rPr lang="en-US" sz="2800" u="sng" dirty="0" smtClean="0">
                <a:solidFill>
                  <a:schemeClr val="bg1"/>
                </a:solidFill>
                <a:latin typeface="Aharoni" pitchFamily="2" charset="-79"/>
                <a:cs typeface="Aharoni" pitchFamily="2" charset="-79"/>
              </a:rPr>
              <a:t>. </a:t>
            </a:r>
            <a:r>
              <a:rPr lang="en-US" sz="2800" b="1" dirty="0" smtClean="0">
                <a:solidFill>
                  <a:schemeClr val="bg1"/>
                </a:solidFill>
              </a:rPr>
              <a:t>In what Channels:-</a:t>
            </a:r>
            <a:r>
              <a:rPr lang="en-US" sz="2800" dirty="0" smtClean="0">
                <a:solidFill>
                  <a:schemeClr val="bg1"/>
                </a:solidFill>
              </a:rPr>
              <a:t> It means the media are used for advertising like TV, Radio, Newspaper </a:t>
            </a:r>
          </a:p>
          <a:p>
            <a:endParaRPr lang="en-US" sz="28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768</TotalTime>
  <Words>591</Words>
  <Application>Microsoft Office PowerPoint</Application>
  <PresentationFormat>On-screen Show (4:3)</PresentationFormat>
  <Paragraphs>65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79</cp:revision>
  <dcterms:created xsi:type="dcterms:W3CDTF">2020-06-02T07:05:21Z</dcterms:created>
  <dcterms:modified xsi:type="dcterms:W3CDTF">2021-09-17T05:56:58Z</dcterms:modified>
</cp:coreProperties>
</file>